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5" r:id="rId5"/>
    <p:sldId id="277" r:id="rId6"/>
    <p:sldId id="258" r:id="rId7"/>
    <p:sldId id="287" r:id="rId8"/>
    <p:sldId id="259" r:id="rId9"/>
    <p:sldId id="294" r:id="rId10"/>
    <p:sldId id="297" r:id="rId11"/>
    <p:sldId id="260" r:id="rId12"/>
    <p:sldId id="261" r:id="rId13"/>
    <p:sldId id="262" r:id="rId14"/>
    <p:sldId id="293" r:id="rId15"/>
    <p:sldId id="263" r:id="rId16"/>
    <p:sldId id="281" r:id="rId17"/>
    <p:sldId id="278" r:id="rId18"/>
    <p:sldId id="265" r:id="rId19"/>
    <p:sldId id="264" r:id="rId20"/>
    <p:sldId id="291" r:id="rId21"/>
    <p:sldId id="292" r:id="rId22"/>
    <p:sldId id="296" r:id="rId23"/>
    <p:sldId id="295" r:id="rId24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-96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688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107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854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66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6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6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9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87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6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5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8315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82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5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8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3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74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46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1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19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7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9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3374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36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65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25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01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60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5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90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9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0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6172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57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11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27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55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814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455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23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11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4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E3BA-30DA-4943-AE7D-26BC21507AA2}" type="datetimeFigureOut">
              <a:rPr lang="sl-SI" smtClean="0"/>
              <a:t>9.2.2016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D8B8-7E68-4A5B-BB23-F6CBB88109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80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6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E3BA-30DA-4943-AE7D-26BC21507AA2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9.2.2016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D8B8-7E68-4A5B-BB23-F6CBB881090A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8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Novinarska konferenca: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Črpanje kohezijskih sredstev MIZŠ</a:t>
            </a:r>
            <a:br>
              <a:rPr lang="sl-SI" dirty="0" smtClean="0"/>
            </a:br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Ljubljana, </a:t>
            </a:r>
            <a:r>
              <a:rPr lang="sl-SI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februar 2016</a:t>
            </a:r>
            <a: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Picture 5" descr="MIZS_slovenšč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" y="397015"/>
            <a:ext cx="3510616" cy="5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1" y="37578"/>
            <a:ext cx="4052691" cy="19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803257"/>
            <a:ext cx="12147838" cy="812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22" y="3259663"/>
            <a:ext cx="12387941" cy="79731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14 športno rekreacijskih objektov</a:t>
            </a:r>
            <a:endParaRPr lang="sl-SI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568" y="54132"/>
            <a:ext cx="10191492" cy="67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620" y="2784805"/>
            <a:ext cx="11791838" cy="79731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prstClr val="white"/>
                </a:solidFill>
              </a:rPr>
              <a:t>Izgradnja in obnova 10 mladinskih centrov</a:t>
            </a:r>
          </a:p>
        </p:txBody>
      </p:sp>
    </p:spTree>
    <p:extLst>
      <p:ext uri="{BB962C8B-B14F-4D97-AF65-F5344CB8AC3E}">
        <p14:creationId xmlns:p14="http://schemas.microsoft.com/office/powerpoint/2010/main" val="21066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2957" y="45747"/>
            <a:ext cx="4203923" cy="66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aobljeni pravokotnik 8"/>
          <p:cNvSpPr/>
          <p:nvPr/>
        </p:nvSpPr>
        <p:spPr>
          <a:xfrm>
            <a:off x="1311139" y="800080"/>
            <a:ext cx="2271303" cy="1242119"/>
          </a:xfrm>
          <a:prstGeom prst="roundRect">
            <a:avLst/>
          </a:prstGeom>
          <a:solidFill>
            <a:srgbClr val="00B0F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sl-SI" sz="2500" dirty="0" smtClean="0"/>
              <a:t>451 projektov</a:t>
            </a:r>
            <a:endParaRPr lang="sl-SI" sz="2500" dirty="0"/>
          </a:p>
        </p:txBody>
      </p:sp>
      <p:sp>
        <p:nvSpPr>
          <p:cNvPr id="10" name="Zaobljeni pravokotnik 9"/>
          <p:cNvSpPr/>
          <p:nvPr/>
        </p:nvSpPr>
        <p:spPr>
          <a:xfrm>
            <a:off x="8469274" y="914361"/>
            <a:ext cx="2271303" cy="1242119"/>
          </a:xfrm>
          <a:prstGeom prst="roundRect">
            <a:avLst/>
          </a:prstGeom>
          <a:solidFill>
            <a:srgbClr val="00B0F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sl-SI" sz="2500" dirty="0" smtClean="0"/>
              <a:t>434 malih, srednjih in velikih podjetij</a:t>
            </a:r>
            <a:endParaRPr lang="sl-SI" sz="2500" dirty="0"/>
          </a:p>
        </p:txBody>
      </p:sp>
      <p:sp>
        <p:nvSpPr>
          <p:cNvPr id="3" name="Desna puščica 2"/>
          <p:cNvSpPr/>
          <p:nvPr/>
        </p:nvSpPr>
        <p:spPr>
          <a:xfrm>
            <a:off x="3923058" y="687365"/>
            <a:ext cx="4063720" cy="1467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 katere je vključenih</a:t>
            </a:r>
            <a:endParaRPr lang="sl-SI" dirty="0"/>
          </a:p>
        </p:txBody>
      </p:sp>
      <p:sp>
        <p:nvSpPr>
          <p:cNvPr id="21" name="Desna puščica 20"/>
          <p:cNvSpPr/>
          <p:nvPr/>
        </p:nvSpPr>
        <p:spPr>
          <a:xfrm rot="6873080">
            <a:off x="7431005" y="2945133"/>
            <a:ext cx="1210435" cy="468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Pravokotnik 22"/>
          <p:cNvSpPr/>
          <p:nvPr/>
        </p:nvSpPr>
        <p:spPr>
          <a:xfrm>
            <a:off x="5990084" y="4308951"/>
            <a:ext cx="2201938" cy="13402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19% delovnih </a:t>
            </a:r>
            <a:r>
              <a:rPr lang="sl-SI" dirty="0" smtClean="0">
                <a:solidFill>
                  <a:schemeClr val="tx1"/>
                </a:solidFill>
              </a:rPr>
              <a:t>mentorjev je dejalo, da </a:t>
            </a:r>
            <a:r>
              <a:rPr lang="sl-SI" dirty="0" smtClean="0">
                <a:solidFill>
                  <a:schemeClr val="tx1"/>
                </a:solidFill>
              </a:rPr>
              <a:t>bo zaposlilo študente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184" y="-1"/>
            <a:ext cx="102973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002" y="53651"/>
            <a:ext cx="11971249" cy="735756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3600" b="1" dirty="0" smtClean="0">
                <a:solidFill>
                  <a:prstClr val="white"/>
                </a:solidFill>
              </a:rPr>
              <a:t>Pospeševanje razvoja novih zaposlitvenih možnosti</a:t>
            </a:r>
            <a:endParaRPr lang="sl-SI" sz="3600" dirty="0">
              <a:solidFill>
                <a:prstClr val="white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5608774" y="1709802"/>
            <a:ext cx="1619349" cy="1540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Več kot 700 dejavnosti</a:t>
            </a:r>
            <a:endParaRPr lang="sl-SI" dirty="0"/>
          </a:p>
        </p:txBody>
      </p:sp>
      <p:sp>
        <p:nvSpPr>
          <p:cNvPr id="3" name="Zaobljeni pravokotnik 2"/>
          <p:cNvSpPr/>
          <p:nvPr/>
        </p:nvSpPr>
        <p:spPr>
          <a:xfrm>
            <a:off x="5355081" y="4200392"/>
            <a:ext cx="1878905" cy="1590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90 dijakov in 30 učiteljev mentorjev vključenih v programe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1780782" y="4200392"/>
            <a:ext cx="1878905" cy="1590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136 oseb se je zaposlilo v  t.i. fleksibilnih oblikah dela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8931055" y="4110624"/>
            <a:ext cx="1878905" cy="1590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27 krožnih zaposlovanj</a:t>
            </a:r>
            <a:endParaRPr lang="sl-SI" dirty="0"/>
          </a:p>
        </p:txBody>
      </p:sp>
      <p:sp>
        <p:nvSpPr>
          <p:cNvPr id="4" name="Desna puščica 3"/>
          <p:cNvSpPr/>
          <p:nvPr/>
        </p:nvSpPr>
        <p:spPr>
          <a:xfrm rot="9588726">
            <a:off x="3186102" y="3287864"/>
            <a:ext cx="17491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 rot="5400000">
            <a:off x="6098364" y="3634759"/>
            <a:ext cx="6518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Desna puščica 8"/>
          <p:cNvSpPr/>
          <p:nvPr/>
        </p:nvSpPr>
        <p:spPr>
          <a:xfrm rot="1564221">
            <a:off x="7502498" y="3260177"/>
            <a:ext cx="14187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7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034" y="608922"/>
            <a:ext cx="9184202" cy="62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03153" y="-30152"/>
            <a:ext cx="12387941" cy="79731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63 instrumentov za izboljšanje kakovosti izobraževanja</a:t>
            </a:r>
            <a:endParaRPr lang="sl-SI" sz="6600" dirty="0">
              <a:solidFill>
                <a:schemeClr val="bg1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1987869" y="4659682"/>
            <a:ext cx="1949072" cy="18068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27.954 učiteljev</a:t>
            </a:r>
            <a:endParaRPr lang="sl-SI" dirty="0"/>
          </a:p>
        </p:txBody>
      </p:sp>
      <p:sp>
        <p:nvSpPr>
          <p:cNvPr id="5" name="Elipsa 4"/>
          <p:cNvSpPr/>
          <p:nvPr/>
        </p:nvSpPr>
        <p:spPr>
          <a:xfrm>
            <a:off x="8419578" y="4756761"/>
            <a:ext cx="1776608" cy="1709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91 ravnateljev</a:t>
            </a:r>
            <a:endParaRPr lang="sl-SI" dirty="0"/>
          </a:p>
        </p:txBody>
      </p:sp>
      <p:sp>
        <p:nvSpPr>
          <p:cNvPr id="7" name="Elipsa 6"/>
          <p:cNvSpPr/>
          <p:nvPr/>
        </p:nvSpPr>
        <p:spPr>
          <a:xfrm>
            <a:off x="1747381" y="2361737"/>
            <a:ext cx="1954060" cy="17786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181.674 udeležencev v splošnem formalnem učenju</a:t>
            </a:r>
            <a:endParaRPr lang="sl-SI" dirty="0"/>
          </a:p>
        </p:txBody>
      </p:sp>
      <p:sp>
        <p:nvSpPr>
          <p:cNvPr id="8" name="Elipsa 7"/>
          <p:cNvSpPr/>
          <p:nvPr/>
        </p:nvSpPr>
        <p:spPr>
          <a:xfrm>
            <a:off x="8155489" y="2361737"/>
            <a:ext cx="2316270" cy="1922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124.000 udeležencev v vseživljenjskem izobraževanju</a:t>
            </a:r>
            <a:endParaRPr lang="sl-SI" dirty="0"/>
          </a:p>
        </p:txBody>
      </p:sp>
      <p:sp>
        <p:nvSpPr>
          <p:cNvPr id="9" name="Elipsa 8"/>
          <p:cNvSpPr/>
          <p:nvPr/>
        </p:nvSpPr>
        <p:spPr>
          <a:xfrm>
            <a:off x="5094997" y="4617408"/>
            <a:ext cx="1991639" cy="1891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1.165 strokovnih delavcev za delo z </a:t>
            </a:r>
            <a:r>
              <a:rPr lang="sl-SI" dirty="0" err="1" smtClean="0"/>
              <a:t>najranljivešo</a:t>
            </a:r>
            <a:r>
              <a:rPr lang="sl-SI" dirty="0" smtClean="0"/>
              <a:t> populacijo</a:t>
            </a:r>
            <a:endParaRPr lang="sl-SI" dirty="0"/>
          </a:p>
        </p:txBody>
      </p:sp>
      <p:sp>
        <p:nvSpPr>
          <p:cNvPr id="11" name="Elipsa 10"/>
          <p:cNvSpPr/>
          <p:nvPr/>
        </p:nvSpPr>
        <p:spPr>
          <a:xfrm>
            <a:off x="4997921" y="2361737"/>
            <a:ext cx="2185792" cy="1759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30.000 otrok vključenih v Zdrav življenjski slog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136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7617" y="0"/>
            <a:ext cx="9281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5941" y="1698353"/>
            <a:ext cx="12387941" cy="1289753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I</a:t>
            </a:r>
            <a:r>
              <a:rPr lang="sl-SI" sz="3600" b="1" dirty="0" smtClean="0">
                <a:solidFill>
                  <a:schemeClr val="bg1"/>
                </a:solidFill>
              </a:rPr>
              <a:t>zboljšanje usposobljenosti posameznika za delo in </a:t>
            </a:r>
          </a:p>
          <a:p>
            <a:pPr algn="ctr"/>
            <a:r>
              <a:rPr lang="sl-SI" sz="3600" b="1" dirty="0" smtClean="0">
                <a:solidFill>
                  <a:schemeClr val="bg1"/>
                </a:solidFill>
              </a:rPr>
              <a:t>življenje v družbi temelječi na znanju</a:t>
            </a:r>
          </a:p>
        </p:txBody>
      </p:sp>
      <p:sp>
        <p:nvSpPr>
          <p:cNvPr id="2" name="Zaobljeni pravokotnik 1"/>
          <p:cNvSpPr/>
          <p:nvPr/>
        </p:nvSpPr>
        <p:spPr>
          <a:xfrm>
            <a:off x="1478071" y="3200398"/>
            <a:ext cx="1565754" cy="1409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1.919 mladih vključenih v PUM</a:t>
            </a:r>
            <a:endParaRPr lang="sl-SI" dirty="0"/>
          </a:p>
        </p:txBody>
      </p:sp>
      <p:sp>
        <p:nvSpPr>
          <p:cNvPr id="6" name="Zaobljeni pravokotnik 5"/>
          <p:cNvSpPr/>
          <p:nvPr/>
        </p:nvSpPr>
        <p:spPr>
          <a:xfrm>
            <a:off x="3521901" y="3200399"/>
            <a:ext cx="1688926" cy="1409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49.383 vključenih v projekte neformalnega izobraževanja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5749446" y="3181608"/>
            <a:ext cx="1678487" cy="1427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26.044 dijakov in študentov višjih šol vključenih v PUD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7878871" y="3244239"/>
            <a:ext cx="1691014" cy="1365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12.048 delodajalcev vključenih v PUD</a:t>
            </a:r>
            <a:endParaRPr lang="sl-SI" dirty="0"/>
          </a:p>
        </p:txBody>
      </p:sp>
      <p:sp>
        <p:nvSpPr>
          <p:cNvPr id="9" name="Zaobljeni pravokotnik 8"/>
          <p:cNvSpPr/>
          <p:nvPr/>
        </p:nvSpPr>
        <p:spPr>
          <a:xfrm>
            <a:off x="10070925" y="3237975"/>
            <a:ext cx="1565754" cy="1321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23.000 strokovnih delavcev v športu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647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393" y="0"/>
            <a:ext cx="103063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48" y="30777"/>
            <a:ext cx="11570207" cy="735756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3600" b="1" dirty="0" smtClean="0">
                <a:solidFill>
                  <a:schemeClr val="bg1"/>
                </a:solidFill>
              </a:rPr>
              <a:t>Kakovost, konkurenčnost in odzivnost visokega šolstva</a:t>
            </a:r>
            <a:endParaRPr lang="sl-SI" sz="3600" dirty="0">
              <a:solidFill>
                <a:schemeClr val="accent1"/>
              </a:solidFill>
            </a:endParaRPr>
          </a:p>
        </p:txBody>
      </p:sp>
      <p:sp>
        <p:nvSpPr>
          <p:cNvPr id="2" name="Enakokraki trikotnik 1"/>
          <p:cNvSpPr/>
          <p:nvPr/>
        </p:nvSpPr>
        <p:spPr>
          <a:xfrm>
            <a:off x="4809992" y="2233564"/>
            <a:ext cx="2855935" cy="2924830"/>
          </a:xfrm>
          <a:prstGeom prst="triangle">
            <a:avLst>
              <a:gd name="adj" fmla="val 49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4062682" y="1479358"/>
            <a:ext cx="4327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>
                <a:solidFill>
                  <a:schemeClr val="bg1"/>
                </a:solidFill>
              </a:rPr>
              <a:t>  </a:t>
            </a:r>
            <a:r>
              <a:rPr lang="sl-SI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Zagotavljanje kakovosti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2922008" y="5248406"/>
            <a:ext cx="2907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 smtClean="0">
                <a:solidFill>
                  <a:srgbClr val="FFFF00"/>
                </a:solidFill>
              </a:rPr>
              <a:t>Karierni centri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441923" y="5285984"/>
            <a:ext cx="389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 smtClean="0">
                <a:solidFill>
                  <a:srgbClr val="FF0000"/>
                </a:solidFill>
              </a:rPr>
              <a:t>Internacionalizacija</a:t>
            </a:r>
          </a:p>
        </p:txBody>
      </p:sp>
    </p:spTree>
    <p:extLst>
      <p:ext uri="{BB962C8B-B14F-4D97-AF65-F5344CB8AC3E}">
        <p14:creationId xmlns:p14="http://schemas.microsoft.com/office/powerpoint/2010/main" val="10488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422" y="-25053"/>
            <a:ext cx="9181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2350" y="32119"/>
            <a:ext cx="9310857" cy="67420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3200" b="1" dirty="0" smtClean="0">
                <a:solidFill>
                  <a:prstClr val="white"/>
                </a:solidFill>
              </a:rPr>
              <a:t>Povečana dostopnost in enake možnosti v sistemu VIZ</a:t>
            </a:r>
            <a:endParaRPr lang="sl-SI" sz="3200" dirty="0">
              <a:solidFill>
                <a:prstClr val="white"/>
              </a:solidFill>
            </a:endParaRPr>
          </a:p>
        </p:txBody>
      </p:sp>
      <p:sp>
        <p:nvSpPr>
          <p:cNvPr id="2" name="Elipsa 1"/>
          <p:cNvSpPr/>
          <p:nvPr/>
        </p:nvSpPr>
        <p:spPr>
          <a:xfrm>
            <a:off x="1114815" y="3428999"/>
            <a:ext cx="1903957" cy="170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76 romskih pomočnikov</a:t>
            </a:r>
            <a:endParaRPr lang="sl-SI" dirty="0"/>
          </a:p>
        </p:txBody>
      </p:sp>
      <p:sp>
        <p:nvSpPr>
          <p:cNvPr id="3" name="Elipsa 2"/>
          <p:cNvSpPr/>
          <p:nvPr/>
        </p:nvSpPr>
        <p:spPr>
          <a:xfrm>
            <a:off x="3645074" y="3457966"/>
            <a:ext cx="1853852" cy="164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1.462 otrok  Romov</a:t>
            </a:r>
            <a:endParaRPr lang="sl-SI" dirty="0"/>
          </a:p>
        </p:txBody>
      </p:sp>
      <p:sp>
        <p:nvSpPr>
          <p:cNvPr id="7" name="Elipsa 6"/>
          <p:cNvSpPr/>
          <p:nvPr/>
        </p:nvSpPr>
        <p:spPr>
          <a:xfrm>
            <a:off x="6296081" y="3371066"/>
            <a:ext cx="1903957" cy="170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1.543 otrok priseljencev</a:t>
            </a:r>
            <a:endParaRPr lang="sl-SI" dirty="0"/>
          </a:p>
        </p:txBody>
      </p:sp>
      <p:sp>
        <p:nvSpPr>
          <p:cNvPr id="8" name="Elipsa 7"/>
          <p:cNvSpPr/>
          <p:nvPr/>
        </p:nvSpPr>
        <p:spPr>
          <a:xfrm>
            <a:off x="8908092" y="3429000"/>
            <a:ext cx="1903957" cy="170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247 učiteljev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02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390" y="-1"/>
            <a:ext cx="916536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9974" y="25052"/>
            <a:ext cx="9720196" cy="79731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prstClr val="white"/>
                </a:solidFill>
              </a:rPr>
              <a:t>Energetska sanacija stavb</a:t>
            </a:r>
            <a:endParaRPr lang="sl-SI" sz="6600" dirty="0">
              <a:solidFill>
                <a:prstClr val="white"/>
              </a:solidFill>
            </a:endParaRPr>
          </a:p>
        </p:txBody>
      </p:sp>
      <p:sp>
        <p:nvSpPr>
          <p:cNvPr id="2" name="Zaobljeni pravokotnik 1"/>
          <p:cNvSpPr/>
          <p:nvPr/>
        </p:nvSpPr>
        <p:spPr>
          <a:xfrm>
            <a:off x="1816274" y="3532340"/>
            <a:ext cx="2843408" cy="1590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17 javnih zavodov na področju VIZ</a:t>
            </a:r>
            <a:endParaRPr lang="sl-SI" dirty="0"/>
          </a:p>
        </p:txBody>
      </p:sp>
      <p:sp>
        <p:nvSpPr>
          <p:cNvPr id="5" name="Zaobljeni pravokotnik 4"/>
          <p:cNvSpPr/>
          <p:nvPr/>
        </p:nvSpPr>
        <p:spPr>
          <a:xfrm>
            <a:off x="6497930" y="3532339"/>
            <a:ext cx="2843408" cy="1590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7 projektov na področju visokega šolstva in znanosti</a:t>
            </a:r>
            <a:endParaRPr lang="sl-SI" dirty="0"/>
          </a:p>
        </p:txBody>
      </p:sp>
      <p:sp>
        <p:nvSpPr>
          <p:cNvPr id="3" name="Puščica dol 2"/>
          <p:cNvSpPr/>
          <p:nvPr/>
        </p:nvSpPr>
        <p:spPr>
          <a:xfrm rot="2002147">
            <a:off x="3645074" y="1728592"/>
            <a:ext cx="638827" cy="1415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uščica dol 3"/>
          <p:cNvSpPr/>
          <p:nvPr/>
        </p:nvSpPr>
        <p:spPr>
          <a:xfrm rot="19755447">
            <a:off x="6801742" y="1788645"/>
            <a:ext cx="604989" cy="1354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09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Napoved operacij MIZŠ</a:t>
            </a:r>
            <a:endParaRPr lang="sl-SI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/>
              <a:t>MIZŠ za celotno programsko obdobje 2014–2020 </a:t>
            </a:r>
            <a:r>
              <a:rPr lang="sl-SI" dirty="0" smtClean="0"/>
              <a:t>načrtuje </a:t>
            </a:r>
            <a:r>
              <a:rPr lang="sl-SI" dirty="0"/>
              <a:t>operacije v</a:t>
            </a:r>
            <a:r>
              <a:rPr lang="sl-SI" b="1" dirty="0"/>
              <a:t> </a:t>
            </a:r>
            <a:r>
              <a:rPr lang="sl-SI" dirty="0"/>
              <a:t>skupni višini slabih </a:t>
            </a:r>
            <a:r>
              <a:rPr lang="sl-SI" b="1" dirty="0"/>
              <a:t>720 milijonov EUR </a:t>
            </a:r>
            <a:r>
              <a:rPr lang="sl-SI" dirty="0"/>
              <a:t>sredstev Evropskega socialnega sklada (ESS), Evropskega sklada za regionalni razvoj (ESRR) in Kohezijskega sklada (KS). </a:t>
            </a:r>
            <a:endParaRPr lang="sl-SI" dirty="0" smtClean="0"/>
          </a:p>
          <a:p>
            <a:r>
              <a:rPr lang="sl-SI" dirty="0" smtClean="0"/>
              <a:t>Skupaj </a:t>
            </a:r>
            <a:r>
              <a:rPr lang="sl-SI" dirty="0"/>
              <a:t>namerava MIZŠ v letu 2016 objaviti </a:t>
            </a:r>
            <a:r>
              <a:rPr lang="sl-SI" dirty="0" smtClean="0"/>
              <a:t>22 </a:t>
            </a:r>
            <a:r>
              <a:rPr lang="sl-SI" dirty="0" smtClean="0"/>
              <a:t>javnih razpisov </a:t>
            </a:r>
            <a:r>
              <a:rPr lang="sl-SI" dirty="0"/>
              <a:t>in izvesti </a:t>
            </a:r>
            <a:r>
              <a:rPr lang="sl-SI" dirty="0" smtClean="0"/>
              <a:t>9 </a:t>
            </a:r>
            <a:r>
              <a:rPr lang="sl-SI" dirty="0" smtClean="0"/>
              <a:t>programov </a:t>
            </a:r>
            <a:r>
              <a:rPr lang="sl-SI" dirty="0"/>
              <a:t>v skupni okvirni </a:t>
            </a:r>
            <a:r>
              <a:rPr lang="sl-SI"/>
              <a:t>višini </a:t>
            </a:r>
            <a:r>
              <a:rPr lang="sl-SI" b="1" smtClean="0"/>
              <a:t>295,9 </a:t>
            </a:r>
            <a:r>
              <a:rPr lang="sl-SI" b="1" dirty="0"/>
              <a:t>mio EUR</a:t>
            </a:r>
            <a:r>
              <a:rPr lang="sl-SI" dirty="0"/>
              <a:t>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Picture 5" descr="MIZS_slovenšč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" y="397015"/>
            <a:ext cx="3588104" cy="58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1" y="37579"/>
            <a:ext cx="4052691" cy="129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387941" cy="141286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Do konca decembra 2015 smo na MIZŠ realizirali 99,92% dodeljenih pravic porabe za obdobje 2007-2013.</a:t>
            </a:r>
            <a:endParaRPr lang="sl-SI" sz="40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27968" y="3889334"/>
            <a:ext cx="3557391" cy="2843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Razvoj človeških virov:</a:t>
            </a:r>
            <a:endParaRPr lang="sl-SI" sz="2400" dirty="0"/>
          </a:p>
          <a:p>
            <a:pPr algn="ctr"/>
            <a:r>
              <a:rPr lang="sl-SI" sz="2400" dirty="0" smtClean="0"/>
              <a:t>239.100.904.627 </a:t>
            </a:r>
            <a:r>
              <a:rPr lang="sl-SI" sz="2400" dirty="0"/>
              <a:t>€</a:t>
            </a:r>
            <a:endParaRPr lang="sl-SI" sz="2400" dirty="0" smtClean="0"/>
          </a:p>
          <a:p>
            <a:pPr algn="ctr"/>
            <a:r>
              <a:rPr lang="sl-SI" sz="2400" b="1" dirty="0" smtClean="0"/>
              <a:t>100,19%</a:t>
            </a:r>
            <a:endParaRPr lang="sl-SI" sz="2400" b="1" dirty="0"/>
          </a:p>
        </p:txBody>
      </p:sp>
      <p:sp>
        <p:nvSpPr>
          <p:cNvPr id="6" name="Oval 6"/>
          <p:cNvSpPr/>
          <p:nvPr/>
        </p:nvSpPr>
        <p:spPr>
          <a:xfrm>
            <a:off x="8079288" y="3835612"/>
            <a:ext cx="3419605" cy="283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Regionalni razvoj:</a:t>
            </a:r>
          </a:p>
          <a:p>
            <a:pPr algn="ctr"/>
            <a:r>
              <a:rPr lang="sl-SI" sz="2400" dirty="0" smtClean="0"/>
              <a:t>502.487.957 </a:t>
            </a:r>
            <a:r>
              <a:rPr lang="sl-SI" sz="2400" dirty="0"/>
              <a:t>€</a:t>
            </a:r>
          </a:p>
          <a:p>
            <a:pPr algn="ctr"/>
            <a:r>
              <a:rPr lang="sl-SI" sz="2400" b="1" dirty="0" smtClean="0"/>
              <a:t>99,79% </a:t>
            </a:r>
            <a:endParaRPr lang="sl-SI" sz="2400" dirty="0"/>
          </a:p>
        </p:txBody>
      </p:sp>
      <p:sp>
        <p:nvSpPr>
          <p:cNvPr id="7" name="Oval 7"/>
          <p:cNvSpPr/>
          <p:nvPr/>
        </p:nvSpPr>
        <p:spPr>
          <a:xfrm>
            <a:off x="4559732" y="1412864"/>
            <a:ext cx="3268476" cy="2591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Izplačanih 746.161.714 </a:t>
            </a:r>
            <a:r>
              <a:rPr lang="sl-SI" sz="2800" dirty="0"/>
              <a:t>€</a:t>
            </a:r>
          </a:p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 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2" name="Puščica dol 1"/>
          <p:cNvSpPr/>
          <p:nvPr/>
        </p:nvSpPr>
        <p:spPr>
          <a:xfrm rot="2130233">
            <a:off x="4176314" y="3213729"/>
            <a:ext cx="484632" cy="852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uščica dol 2"/>
          <p:cNvSpPr/>
          <p:nvPr/>
        </p:nvSpPr>
        <p:spPr>
          <a:xfrm rot="18879431">
            <a:off x="8192024" y="32247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5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Na naslednjih področjih</a:t>
            </a:r>
            <a:endParaRPr lang="sl-SI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Spodbujanje raziskovalne odličnosti;</a:t>
            </a:r>
          </a:p>
          <a:p>
            <a:r>
              <a:rPr lang="sl-SI" dirty="0" smtClean="0"/>
              <a:t>Širokopasovne povezave;</a:t>
            </a:r>
          </a:p>
          <a:p>
            <a:r>
              <a:rPr lang="sl-SI" dirty="0" smtClean="0"/>
              <a:t>Krepitve zaposlovanja mladih;</a:t>
            </a:r>
          </a:p>
          <a:p>
            <a:r>
              <a:rPr lang="sl-SI" dirty="0" smtClean="0"/>
              <a:t>Vključevanje otrok in mladine s posebnimi potrebami;</a:t>
            </a:r>
          </a:p>
          <a:p>
            <a:r>
              <a:rPr lang="sl-SI" dirty="0" smtClean="0"/>
              <a:t>Zdrav način življenja otrok in mladine;</a:t>
            </a:r>
          </a:p>
          <a:p>
            <a:r>
              <a:rPr lang="sl-SI" dirty="0" smtClean="0"/>
              <a:t>Izobraževanje odraslih in vseživljenjsko učenje;</a:t>
            </a:r>
          </a:p>
          <a:p>
            <a:r>
              <a:rPr lang="sl-SI" dirty="0" smtClean="0"/>
              <a:t>Vzgoja in izobraževanje na </a:t>
            </a:r>
            <a:r>
              <a:rPr lang="sl-SI" dirty="0" smtClean="0"/>
              <a:t>do-visokošolski </a:t>
            </a:r>
            <a:r>
              <a:rPr lang="sl-SI" dirty="0" smtClean="0"/>
              <a:t>ravni;</a:t>
            </a:r>
          </a:p>
          <a:p>
            <a:r>
              <a:rPr lang="sl-SI" dirty="0" smtClean="0"/>
              <a:t>Visoko šolstvo;</a:t>
            </a:r>
          </a:p>
          <a:p>
            <a:r>
              <a:rPr lang="sl-SI" dirty="0" smtClean="0"/>
              <a:t>Usposabljanje strokovnega kadra na področju vzgoje in izobraževanja;</a:t>
            </a:r>
          </a:p>
          <a:p>
            <a:r>
              <a:rPr lang="sl-SI" dirty="0" smtClean="0"/>
              <a:t>Poklicno izobraževanje in usposabljanje.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Picture 5" descr="MIZS_slovenšč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" y="397015"/>
            <a:ext cx="3588104" cy="58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1" y="37578"/>
            <a:ext cx="4052691" cy="19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42735"/>
            <a:ext cx="12187237" cy="62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0353" y="588723"/>
            <a:ext cx="12387941" cy="79731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/>
              <a:t>Izplačila po letih za OP RR</a:t>
            </a:r>
            <a:endParaRPr lang="sl-SI" sz="6600" dirty="0"/>
          </a:p>
        </p:txBody>
      </p:sp>
    </p:spTree>
    <p:extLst>
      <p:ext uri="{BB962C8B-B14F-4D97-AF65-F5344CB8AC3E}">
        <p14:creationId xmlns:p14="http://schemas.microsoft.com/office/powerpoint/2010/main" val="38758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00646"/>
            <a:ext cx="12187237" cy="61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00705" y="574017"/>
            <a:ext cx="12387941" cy="79731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/>
              <a:t>Izplačila po letih za OP RČV</a:t>
            </a:r>
            <a:endParaRPr lang="sl-SI" sz="6600" dirty="0"/>
          </a:p>
        </p:txBody>
      </p:sp>
    </p:spTree>
    <p:extLst>
      <p:ext uri="{BB962C8B-B14F-4D97-AF65-F5344CB8AC3E}">
        <p14:creationId xmlns:p14="http://schemas.microsoft.com/office/powerpoint/2010/main" val="5677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32" y="-1"/>
            <a:ext cx="10935221" cy="71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8932" y="30777"/>
            <a:ext cx="10935221" cy="735756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Spodbujali smo konkurenčnost in raziskovalno odličnost</a:t>
            </a:r>
            <a:endParaRPr lang="sl-SI" sz="3600" dirty="0">
              <a:solidFill>
                <a:schemeClr val="bg1"/>
              </a:solidFill>
            </a:endParaRPr>
          </a:p>
        </p:txBody>
      </p:sp>
      <p:sp>
        <p:nvSpPr>
          <p:cNvPr id="2" name="Zaobljeni pravokotnik 1"/>
          <p:cNvSpPr/>
          <p:nvPr/>
        </p:nvSpPr>
        <p:spPr>
          <a:xfrm>
            <a:off x="4828783" y="797311"/>
            <a:ext cx="2655518" cy="130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8 centrov odličnosti</a:t>
            </a:r>
            <a:endParaRPr lang="sl-SI" sz="20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2557918" y="3688772"/>
            <a:ext cx="2655518" cy="130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7 </a:t>
            </a:r>
            <a:r>
              <a:rPr lang="sl-SI" b="1" dirty="0" err="1" smtClean="0"/>
              <a:t>kompetenčnih</a:t>
            </a:r>
            <a:r>
              <a:rPr lang="sl-SI" b="1" dirty="0" smtClean="0"/>
              <a:t> centrov</a:t>
            </a:r>
            <a:endParaRPr lang="sl-SI" b="1" dirty="0"/>
          </a:p>
        </p:txBody>
      </p:sp>
      <p:sp>
        <p:nvSpPr>
          <p:cNvPr id="7" name="Zaobljeni pravokotnik 6"/>
          <p:cNvSpPr/>
          <p:nvPr/>
        </p:nvSpPr>
        <p:spPr>
          <a:xfrm>
            <a:off x="7320087" y="3688772"/>
            <a:ext cx="2655518" cy="130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4 kreativna jedra</a:t>
            </a:r>
            <a:endParaRPr lang="sl-SI" sz="2000" b="1" dirty="0"/>
          </a:p>
        </p:txBody>
      </p:sp>
      <p:sp>
        <p:nvSpPr>
          <p:cNvPr id="3" name="Enakokraki trikotnik 2"/>
          <p:cNvSpPr/>
          <p:nvPr/>
        </p:nvSpPr>
        <p:spPr>
          <a:xfrm>
            <a:off x="5449868" y="2234044"/>
            <a:ext cx="1605560" cy="14547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91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32" y="-1"/>
            <a:ext cx="1093522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2387941" cy="141286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MIZŠ je sofinanciralo 16 investicij v medpodjetniške izobraževalne centre</a:t>
            </a:r>
            <a:endParaRPr lang="sl-SI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685" y="-1"/>
            <a:ext cx="1028571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3685" y="0"/>
            <a:ext cx="10285715" cy="79731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Informacijska družba</a:t>
            </a:r>
            <a:endParaRPr lang="sl-SI" sz="6600" dirty="0">
              <a:solidFill>
                <a:schemeClr val="bg1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052185" y="2517732"/>
            <a:ext cx="2129425" cy="113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/>
              <a:t>104 projekti na področju e-vsebin in e-storitev</a:t>
            </a:r>
          </a:p>
        </p:txBody>
      </p:sp>
      <p:sp>
        <p:nvSpPr>
          <p:cNvPr id="6" name="Pravokotnik 5"/>
          <p:cNvSpPr/>
          <p:nvPr/>
        </p:nvSpPr>
        <p:spPr>
          <a:xfrm>
            <a:off x="3722316" y="2517732"/>
            <a:ext cx="2315229" cy="113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/>
              <a:t>17 projektov za odprto širokopasovno omrežje e-komunikacij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515622" y="2517732"/>
            <a:ext cx="2129425" cy="113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 smtClean="0"/>
              <a:t>     E-šolska torba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8985336" y="2517732"/>
            <a:ext cx="2129425" cy="113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 smtClean="0"/>
              <a:t>           IR optika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53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35530" y="-363256"/>
            <a:ext cx="13530943" cy="864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2528" y="-4929096"/>
            <a:ext cx="12387941" cy="1166182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4000" b="1" dirty="0" smtClean="0">
                <a:solidFill>
                  <a:schemeClr val="bg1"/>
                </a:solidFill>
              </a:rPr>
              <a:t>S pomočjo projektov smo omogočili večjemu številu prebivalcev dostop do širokopasovnega priključka (od 600.000 na 673.316).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4000" b="1" dirty="0" smtClean="0">
                <a:solidFill>
                  <a:schemeClr val="bg1"/>
                </a:solidFill>
              </a:rPr>
              <a:t>Te aktivnosti so omogočile povečanje deleža tistih, ki redno uporabljajo internet (iz 56% na 75%).</a:t>
            </a:r>
            <a:br>
              <a:rPr lang="sl-SI" sz="4000" b="1" dirty="0" smtClean="0">
                <a:solidFill>
                  <a:schemeClr val="bg1"/>
                </a:solidFill>
              </a:rPr>
            </a:br>
            <a:endParaRPr lang="sl-SI" sz="40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4000" b="1" dirty="0" smtClean="0">
              <a:solidFill>
                <a:schemeClr val="bg1"/>
              </a:solidFill>
            </a:endParaRPr>
          </a:p>
          <a:p>
            <a:pPr algn="ctr"/>
            <a:endParaRPr lang="sl-SI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" y="-591658"/>
            <a:ext cx="12187236" cy="795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4" y="-190825"/>
            <a:ext cx="12387941" cy="141286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tIns="90000" bIns="90000" rtlCol="0" anchor="ctr" anchorCtr="1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</a:rPr>
              <a:t>22 infrastrukturnih projektov na področju izobraževalno-raziskovalne infrastrukture</a:t>
            </a:r>
            <a:endParaRPr lang="sl-S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445</Words>
  <Application>Microsoft Office PowerPoint</Application>
  <PresentationFormat>Po meri</PresentationFormat>
  <Paragraphs>88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Naslovi diapozitivov</vt:lpstr>
      </vt:variant>
      <vt:variant>
        <vt:i4>20</vt:i4>
      </vt:variant>
    </vt:vector>
  </HeadingPairs>
  <TitlesOfParts>
    <vt:vector size="24" baseType="lpstr">
      <vt:lpstr>Office Theme</vt:lpstr>
      <vt:lpstr>1_Office Theme</vt:lpstr>
      <vt:lpstr>2_Office Theme</vt:lpstr>
      <vt:lpstr>3_Office Theme</vt:lpstr>
      <vt:lpstr>           Novinarska konferenca:  Črpanje kohezijskih sredstev MIZŠ   Ljubljana, 10. februar 2016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 Napoved operacij MIZŠ</vt:lpstr>
      <vt:lpstr>  Na naslednjih področjih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Domen Božeglav</dc:creator>
  <cp:lastModifiedBy>Sebastijan Magdič</cp:lastModifiedBy>
  <cp:revision>92</cp:revision>
  <cp:lastPrinted>2016-02-09T10:39:10Z</cp:lastPrinted>
  <dcterms:created xsi:type="dcterms:W3CDTF">2015-09-14T11:15:59Z</dcterms:created>
  <dcterms:modified xsi:type="dcterms:W3CDTF">2016-02-09T10:43:35Z</dcterms:modified>
</cp:coreProperties>
</file>